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258" r:id="rId3"/>
    <p:sldId id="288" r:id="rId4"/>
    <p:sldId id="286" r:id="rId5"/>
    <p:sldId id="287" r:id="rId6"/>
    <p:sldId id="270" r:id="rId7"/>
    <p:sldId id="289" r:id="rId8"/>
    <p:sldId id="293" r:id="rId9"/>
    <p:sldId id="275" r:id="rId10"/>
    <p:sldId id="276" r:id="rId11"/>
    <p:sldId id="283" r:id="rId12"/>
    <p:sldId id="294" r:id="rId13"/>
    <p:sldId id="295" r:id="rId14"/>
    <p:sldId id="296" r:id="rId15"/>
    <p:sldId id="284" r:id="rId16"/>
    <p:sldId id="267" r:id="rId17"/>
    <p:sldId id="285" r:id="rId18"/>
    <p:sldId id="271" r:id="rId19"/>
    <p:sldId id="279" r:id="rId20"/>
    <p:sldId id="280" r:id="rId21"/>
    <p:sldId id="278" r:id="rId22"/>
    <p:sldId id="291" r:id="rId23"/>
    <p:sldId id="281" r:id="rId24"/>
    <p:sldId id="282" r:id="rId25"/>
    <p:sldId id="277" r:id="rId26"/>
    <p:sldId id="269" r:id="rId2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00D5"/>
    <a:srgbClr val="F2F2F2"/>
    <a:srgbClr val="F7F7F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9" autoAdjust="0"/>
    <p:restoredTop sz="94660"/>
  </p:normalViewPr>
  <p:slideViewPr>
    <p:cSldViewPr snapToGrid="0" snapToObjects="1">
      <p:cViewPr>
        <p:scale>
          <a:sx n="108" d="100"/>
          <a:sy n="108" d="100"/>
        </p:scale>
        <p:origin x="7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C84A4-15F4-8644-907A-50A601ABD9D8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0558B-FE19-0B47-95BC-D4E2A53FF4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5144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0558B-FE19-0B47-95BC-D4E2A53FF46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0558B-FE19-0B47-95BC-D4E2A53FF46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844188"/>
            <a:ext cx="9144000" cy="601381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18040" y="1118810"/>
            <a:ext cx="3889647" cy="7703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800" b="0" i="0">
                <a:latin typeface="Polytech Sans"/>
                <a:cs typeface="Polytech Sans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8040" y="1889164"/>
            <a:ext cx="3889647" cy="452773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Polytech Sans"/>
                <a:cs typeface="Polytech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084060" y="315353"/>
            <a:ext cx="550408" cy="245995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450BDFD7-FEC9-1D4A-B718-D9486BF97515}" type="slidenum">
              <a:rPr lang="ru-RU" smtClean="0"/>
              <a:pPr lvl="0"/>
              <a:t>‹#›</a:t>
            </a:fld>
            <a:endParaRPr lang="ru-RU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435" y="352861"/>
            <a:ext cx="1063871" cy="170979"/>
          </a:xfrm>
          <a:prstGeom prst="rect">
            <a:avLst/>
          </a:prstGeom>
        </p:spPr>
      </p:pic>
      <p:sp>
        <p:nvSpPr>
          <p:cNvPr id="24" name="Текст 2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2326472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15"/>
          </p:nvPr>
        </p:nvSpPr>
        <p:spPr>
          <a:xfrm>
            <a:off x="4745487" y="315353"/>
            <a:ext cx="3330968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6"/>
          </p:nvPr>
        </p:nvSpPr>
        <p:spPr>
          <a:xfrm>
            <a:off x="4753092" y="845439"/>
            <a:ext cx="4406118" cy="2987588"/>
          </a:xfrm>
          <a:prstGeom prst="rect">
            <a:avLst/>
          </a:prstGeom>
        </p:spPr>
        <p:txBody>
          <a:bodyPr vert="horz"/>
          <a:lstStyle/>
          <a:p>
            <a:endParaRPr lang="ru-RU" dirty="0"/>
          </a:p>
        </p:txBody>
      </p:sp>
      <p:sp>
        <p:nvSpPr>
          <p:cNvPr id="15" name="Рисунок 3"/>
          <p:cNvSpPr>
            <a:spLocks noGrp="1"/>
          </p:cNvSpPr>
          <p:nvPr>
            <p:ph type="pic" sz="quarter" idx="17"/>
          </p:nvPr>
        </p:nvSpPr>
        <p:spPr>
          <a:xfrm>
            <a:off x="4753092" y="3825419"/>
            <a:ext cx="4406118" cy="3054805"/>
          </a:xfrm>
          <a:prstGeom prst="rect">
            <a:avLst/>
          </a:prstGeom>
        </p:spPr>
        <p:txBody>
          <a:bodyPr vert="horz"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8"/>
          </p:nvPr>
        </p:nvSpPr>
        <p:spPr>
          <a:xfrm>
            <a:off x="518780" y="6022975"/>
            <a:ext cx="3895725" cy="393700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200" b="0" i="0">
                <a:solidFill>
                  <a:srgbClr val="2D00D5"/>
                </a:solidFill>
                <a:latin typeface="Polytech Sans"/>
                <a:cs typeface="Polytech Sans"/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712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6" y="1896768"/>
            <a:ext cx="9216000" cy="4986632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435" y="352861"/>
            <a:ext cx="1063871" cy="170979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518040" y="2105261"/>
            <a:ext cx="8116428" cy="770353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Polytech Sans"/>
                <a:cs typeface="Polytech Sans"/>
              </a:defRPr>
            </a:lvl1pPr>
            <a:lvl2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2pPr>
            <a:lvl3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3pPr>
            <a:lvl4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4pPr>
            <a:lvl5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8"/>
          </p:nvPr>
        </p:nvSpPr>
        <p:spPr>
          <a:xfrm>
            <a:off x="518780" y="6022975"/>
            <a:ext cx="3895725" cy="393700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olytech Sans"/>
                <a:cs typeface="Polytech Sans"/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518040" y="1118810"/>
            <a:ext cx="8116428" cy="7703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800" b="0" i="0">
                <a:latin typeface="Polytech Sans"/>
                <a:cs typeface="Polytech Sans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6821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844188"/>
            <a:ext cx="9144000" cy="601381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18040" y="1118810"/>
            <a:ext cx="3889647" cy="7703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800" b="0" i="0">
                <a:latin typeface="Polytech Sans"/>
                <a:cs typeface="Polytech Sans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8040" y="1889164"/>
            <a:ext cx="3889647" cy="452773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Polytech Sans"/>
                <a:cs typeface="Polytech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084060" y="315353"/>
            <a:ext cx="550408" cy="245995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450BDFD7-FEC9-1D4A-B718-D9486BF97515}" type="slidenum">
              <a:rPr lang="ru-RU" smtClean="0"/>
              <a:pPr lvl="0"/>
              <a:t>‹#›</a:t>
            </a:fld>
            <a:endParaRPr lang="ru-RU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435" y="352861"/>
            <a:ext cx="1063871" cy="170979"/>
          </a:xfrm>
          <a:prstGeom prst="rect">
            <a:avLst/>
          </a:prstGeom>
        </p:spPr>
      </p:pic>
      <p:sp>
        <p:nvSpPr>
          <p:cNvPr id="24" name="Текст 2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2326472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15"/>
          </p:nvPr>
        </p:nvSpPr>
        <p:spPr>
          <a:xfrm>
            <a:off x="4745487" y="315353"/>
            <a:ext cx="3330968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6"/>
          </p:nvPr>
        </p:nvSpPr>
        <p:spPr>
          <a:xfrm>
            <a:off x="4753092" y="845439"/>
            <a:ext cx="4406118" cy="2008326"/>
          </a:xfrm>
          <a:prstGeom prst="rect">
            <a:avLst/>
          </a:prstGeom>
        </p:spPr>
        <p:txBody>
          <a:bodyPr vert="horz"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8"/>
          </p:nvPr>
        </p:nvSpPr>
        <p:spPr>
          <a:xfrm>
            <a:off x="518780" y="6022975"/>
            <a:ext cx="3895725" cy="393700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200" b="0" i="0">
                <a:solidFill>
                  <a:srgbClr val="2D00D5"/>
                </a:solidFill>
                <a:latin typeface="Polytech Sans"/>
                <a:cs typeface="Polytech Sans"/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19"/>
          </p:nvPr>
        </p:nvSpPr>
        <p:spPr>
          <a:xfrm>
            <a:off x="4752958" y="2853765"/>
            <a:ext cx="4406118" cy="2008326"/>
          </a:xfrm>
          <a:prstGeom prst="rect">
            <a:avLst/>
          </a:prstGeom>
        </p:spPr>
        <p:txBody>
          <a:bodyPr vert="horz"/>
          <a:lstStyle/>
          <a:p>
            <a:endParaRPr lang="ru-RU" dirty="0"/>
          </a:p>
        </p:txBody>
      </p:sp>
      <p:sp>
        <p:nvSpPr>
          <p:cNvPr id="26" name="Рисунок 3"/>
          <p:cNvSpPr>
            <a:spLocks noGrp="1"/>
          </p:cNvSpPr>
          <p:nvPr>
            <p:ph type="pic" sz="quarter" idx="20"/>
          </p:nvPr>
        </p:nvSpPr>
        <p:spPr>
          <a:xfrm>
            <a:off x="4753092" y="4862091"/>
            <a:ext cx="4406118" cy="2008326"/>
          </a:xfrm>
          <a:prstGeom prst="rect">
            <a:avLst/>
          </a:prstGeom>
        </p:spPr>
        <p:txBody>
          <a:bodyPr vert="horz"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7409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084060" y="315353"/>
            <a:ext cx="550408" cy="245995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450BDFD7-FEC9-1D4A-B718-D9486BF97515}" type="slidenum">
              <a:rPr lang="ru-RU" smtClean="0"/>
              <a:pPr lvl="0"/>
              <a:t>‹#›</a:t>
            </a:fld>
            <a:endParaRPr lang="ru-RU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435" y="352861"/>
            <a:ext cx="1063871" cy="170979"/>
          </a:xfrm>
          <a:prstGeom prst="rect">
            <a:avLst/>
          </a:prstGeom>
        </p:spPr>
      </p:pic>
      <p:sp>
        <p:nvSpPr>
          <p:cNvPr id="24" name="Текст 2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2326472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15"/>
          </p:nvPr>
        </p:nvSpPr>
        <p:spPr>
          <a:xfrm>
            <a:off x="4745487" y="315353"/>
            <a:ext cx="3330968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6"/>
          </p:nvPr>
        </p:nvSpPr>
        <p:spPr>
          <a:xfrm>
            <a:off x="0" y="845438"/>
            <a:ext cx="9159210" cy="6012561"/>
          </a:xfrm>
          <a:prstGeom prst="rect">
            <a:avLst/>
          </a:prstGeom>
        </p:spPr>
        <p:txBody>
          <a:bodyPr vert="horz"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8"/>
          </p:nvPr>
        </p:nvSpPr>
        <p:spPr>
          <a:xfrm>
            <a:off x="518780" y="6022975"/>
            <a:ext cx="3895725" cy="393700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olytech Sans"/>
                <a:cs typeface="Polytech Sans"/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684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844188"/>
            <a:ext cx="9144000" cy="601381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18040" y="1118810"/>
            <a:ext cx="3889647" cy="7703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800" b="0" i="0">
                <a:latin typeface="Polytech Sans"/>
                <a:cs typeface="Polytech Sans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084060" y="315353"/>
            <a:ext cx="550408" cy="245995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450BDFD7-FEC9-1D4A-B718-D9486BF97515}" type="slidenum">
              <a:rPr lang="ru-RU" smtClean="0"/>
              <a:pPr lvl="0"/>
              <a:t>‹#›</a:t>
            </a:fld>
            <a:endParaRPr lang="ru-RU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435" y="352861"/>
            <a:ext cx="1063871" cy="170979"/>
          </a:xfrm>
          <a:prstGeom prst="rect">
            <a:avLst/>
          </a:prstGeom>
        </p:spPr>
      </p:pic>
      <p:sp>
        <p:nvSpPr>
          <p:cNvPr id="24" name="Текст 2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2326472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15"/>
          </p:nvPr>
        </p:nvSpPr>
        <p:spPr>
          <a:xfrm>
            <a:off x="4745487" y="315353"/>
            <a:ext cx="3330968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6"/>
          </p:nvPr>
        </p:nvSpPr>
        <p:spPr>
          <a:xfrm>
            <a:off x="4753092" y="845438"/>
            <a:ext cx="4406118" cy="6012561"/>
          </a:xfrm>
          <a:prstGeom prst="rect">
            <a:avLst/>
          </a:prstGeom>
        </p:spPr>
        <p:txBody>
          <a:bodyPr vert="horz"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518040" y="1889163"/>
            <a:ext cx="3888860" cy="111650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200" b="0" i="0">
                <a:latin typeface="Polytech Sans"/>
                <a:cs typeface="Polytech Sans"/>
              </a:defRPr>
            </a:lvl1pPr>
            <a:lvl2pPr>
              <a:defRPr sz="900" b="0" i="0">
                <a:latin typeface="Polytech Sans"/>
                <a:cs typeface="Polytech Sans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8"/>
          </p:nvPr>
        </p:nvSpPr>
        <p:spPr>
          <a:xfrm>
            <a:off x="514593" y="3005667"/>
            <a:ext cx="3893094" cy="111650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900" b="0" i="0">
                <a:latin typeface="Polytech Sans"/>
                <a:cs typeface="Polytech Sans"/>
              </a:defRPr>
            </a:lvl1pPr>
            <a:lvl2pPr>
              <a:defRPr sz="900" b="0" i="0">
                <a:latin typeface="Polytech Sans"/>
                <a:cs typeface="Polytech Sans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12928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844188"/>
            <a:ext cx="9144000" cy="601381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18040" y="1118810"/>
            <a:ext cx="8116428" cy="7703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800" b="0" i="0">
                <a:latin typeface="Polytech Sans"/>
                <a:cs typeface="Polytech Sans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8040" y="1889164"/>
            <a:ext cx="3889647" cy="452773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900" b="0" i="0">
                <a:solidFill>
                  <a:schemeClr val="tx1"/>
                </a:solidFill>
                <a:latin typeface="Polytech Sans"/>
                <a:cs typeface="Polytech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084060" y="315353"/>
            <a:ext cx="550408" cy="245995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450BDFD7-FEC9-1D4A-B718-D9486BF97515}" type="slidenum">
              <a:rPr lang="ru-RU" smtClean="0"/>
              <a:pPr lvl="0"/>
              <a:t>‹#›</a:t>
            </a:fld>
            <a:endParaRPr lang="ru-RU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435" y="352861"/>
            <a:ext cx="1063871" cy="170979"/>
          </a:xfrm>
          <a:prstGeom prst="rect">
            <a:avLst/>
          </a:prstGeom>
        </p:spPr>
      </p:pic>
      <p:sp>
        <p:nvSpPr>
          <p:cNvPr id="24" name="Текст 2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2326472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15"/>
          </p:nvPr>
        </p:nvSpPr>
        <p:spPr>
          <a:xfrm>
            <a:off x="4745487" y="315353"/>
            <a:ext cx="3330968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4745486" y="1889163"/>
            <a:ext cx="3888981" cy="4527736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900" b="0" i="0">
                <a:latin typeface="Polytech Sans"/>
                <a:cs typeface="Polytech Sans"/>
              </a:defRPr>
            </a:lvl1pPr>
            <a:lvl2pPr>
              <a:defRPr sz="1200" b="0" i="0">
                <a:latin typeface="Polytech Sans"/>
                <a:cs typeface="Polytech Sans"/>
              </a:defRPr>
            </a:lvl2pPr>
            <a:lvl3pPr>
              <a:defRPr sz="1200" b="0" i="0">
                <a:latin typeface="Polytech Sans"/>
                <a:cs typeface="Polytech Sans"/>
              </a:defRPr>
            </a:lvl3pPr>
            <a:lvl4pPr>
              <a:defRPr sz="1200" b="0" i="0">
                <a:latin typeface="Polytech Sans"/>
                <a:cs typeface="Polytech Sans"/>
              </a:defRPr>
            </a:lvl4pPr>
            <a:lvl5pPr>
              <a:defRPr sz="1200" b="0" i="0">
                <a:latin typeface="Polytech Sans"/>
                <a:cs typeface="Polytech Sans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76578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844188"/>
            <a:ext cx="9144000" cy="601381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745486" y="1118810"/>
            <a:ext cx="3888981" cy="7703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800" b="0" i="0">
                <a:latin typeface="Polytech Sans"/>
                <a:cs typeface="Polytech Sans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084060" y="315353"/>
            <a:ext cx="550408" cy="245995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450BDFD7-FEC9-1D4A-B718-D9486BF97515}" type="slidenum">
              <a:rPr lang="ru-RU" smtClean="0"/>
              <a:pPr lvl="0"/>
              <a:t>‹#›</a:t>
            </a:fld>
            <a:endParaRPr lang="ru-RU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435" y="352861"/>
            <a:ext cx="1063871" cy="170979"/>
          </a:xfrm>
          <a:prstGeom prst="rect">
            <a:avLst/>
          </a:prstGeom>
        </p:spPr>
      </p:pic>
      <p:sp>
        <p:nvSpPr>
          <p:cNvPr id="24" name="Текст 2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2326472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15"/>
          </p:nvPr>
        </p:nvSpPr>
        <p:spPr>
          <a:xfrm>
            <a:off x="4745487" y="315353"/>
            <a:ext cx="3330968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4745486" y="1889163"/>
            <a:ext cx="3888981" cy="1121379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900" b="0" i="0">
                <a:latin typeface="Polytech Sans"/>
                <a:cs typeface="Polytech Sans"/>
              </a:defRPr>
            </a:lvl1pPr>
            <a:lvl2pPr>
              <a:defRPr sz="1200" b="0" i="0">
                <a:latin typeface="Polytech Sans"/>
                <a:cs typeface="Polytech Sans"/>
              </a:defRPr>
            </a:lvl2pPr>
            <a:lvl3pPr>
              <a:defRPr sz="1200" b="0" i="0">
                <a:latin typeface="Polytech Sans"/>
                <a:cs typeface="Polytech Sans"/>
              </a:defRPr>
            </a:lvl3pPr>
            <a:lvl4pPr>
              <a:defRPr sz="1200" b="0" i="0">
                <a:latin typeface="Polytech Sans"/>
                <a:cs typeface="Polytech Sans"/>
              </a:defRPr>
            </a:lvl4pPr>
            <a:lvl5pPr>
              <a:defRPr sz="1200" b="0" i="0">
                <a:latin typeface="Polytech Sans"/>
                <a:cs typeface="Polytech Sans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3009900"/>
            <a:ext cx="9144000" cy="38481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229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844188"/>
            <a:ext cx="9144000" cy="601381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18040" y="1118810"/>
            <a:ext cx="3889647" cy="7703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800" b="0" i="0">
                <a:latin typeface="Polytech Sans"/>
                <a:cs typeface="Polytech Sans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084060" y="315353"/>
            <a:ext cx="550408" cy="245995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450BDFD7-FEC9-1D4A-B718-D9486BF97515}" type="slidenum">
              <a:rPr lang="ru-RU" smtClean="0"/>
              <a:pPr lvl="0"/>
              <a:t>‹#›</a:t>
            </a:fld>
            <a:endParaRPr lang="ru-RU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435" y="352861"/>
            <a:ext cx="1063871" cy="170979"/>
          </a:xfrm>
          <a:prstGeom prst="rect">
            <a:avLst/>
          </a:prstGeom>
        </p:spPr>
      </p:pic>
      <p:sp>
        <p:nvSpPr>
          <p:cNvPr id="24" name="Текст 2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2326472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14" name="Текст 2"/>
          <p:cNvSpPr>
            <a:spLocks noGrp="1"/>
          </p:cNvSpPr>
          <p:nvPr>
            <p:ph type="body" idx="15"/>
          </p:nvPr>
        </p:nvSpPr>
        <p:spPr>
          <a:xfrm>
            <a:off x="4745487" y="315353"/>
            <a:ext cx="3330968" cy="245995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6"/>
          </p:nvPr>
        </p:nvSpPr>
        <p:spPr>
          <a:xfrm>
            <a:off x="4753092" y="845438"/>
            <a:ext cx="4406118" cy="6012561"/>
          </a:xfrm>
          <a:prstGeom prst="rect">
            <a:avLst/>
          </a:prstGeom>
        </p:spPr>
        <p:txBody>
          <a:bodyPr vert="horz"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518040" y="1889163"/>
            <a:ext cx="3888860" cy="4527512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200" b="0" i="0">
                <a:latin typeface="Polytech Sans"/>
                <a:cs typeface="Polytech Sans"/>
              </a:defRPr>
            </a:lvl1pPr>
            <a:lvl2pPr>
              <a:defRPr sz="900" b="0" i="0">
                <a:latin typeface="Polytech Sans"/>
                <a:cs typeface="Polytech Sans"/>
              </a:defRPr>
            </a:lvl2pPr>
          </a:lstStyle>
          <a:p>
            <a:pPr lvl="0"/>
            <a:r>
              <a:rPr lang="ru-RU" smtClean="0"/>
              <a:t>Образец текста</a:t>
            </a: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93439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1896769"/>
            <a:ext cx="9151605" cy="4968836"/>
          </a:xfrm>
          <a:prstGeom prst="rect">
            <a:avLst/>
          </a:prstGeom>
          <a:solidFill>
            <a:srgbClr val="2D00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18040" y="1118810"/>
            <a:ext cx="8116428" cy="7703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800" b="0" i="0">
                <a:latin typeface="Polytech Sans"/>
                <a:cs typeface="Polytech Sans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8040" y="2882375"/>
            <a:ext cx="8116428" cy="382351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Polytech Sans"/>
                <a:cs typeface="Polytech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084060" y="315353"/>
            <a:ext cx="550408" cy="245995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450BDFD7-FEC9-1D4A-B718-D9486BF97515}" type="slidenum">
              <a:rPr lang="ru-RU" smtClean="0"/>
              <a:pPr lvl="0"/>
              <a:t>‹#›</a:t>
            </a:fld>
            <a:endParaRPr lang="ru-RU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435" y="352861"/>
            <a:ext cx="1063871" cy="170979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518040" y="2105261"/>
            <a:ext cx="8116428" cy="770353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Polytech Sans"/>
                <a:cs typeface="Polytech Sans"/>
              </a:defRPr>
            </a:lvl1pPr>
            <a:lvl2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2pPr>
            <a:lvl3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3pPr>
            <a:lvl4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4pPr>
            <a:lvl5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022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1896769"/>
            <a:ext cx="9151605" cy="4968836"/>
          </a:xfrm>
          <a:prstGeom prst="rect">
            <a:avLst/>
          </a:prstGeom>
          <a:solidFill>
            <a:srgbClr val="2D00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18040" y="1118810"/>
            <a:ext cx="8116428" cy="7703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2800" b="0" i="0">
                <a:latin typeface="Polytech Sans"/>
                <a:cs typeface="Polytech Sans"/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8040" y="2882375"/>
            <a:ext cx="8116428" cy="382351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Polytech Sans"/>
                <a:cs typeface="Polytech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подзаголовка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8084060" y="315353"/>
            <a:ext cx="550408" cy="245995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800">
                <a:solidFill>
                  <a:srgbClr val="2D00D6"/>
                </a:solidFill>
                <a:latin typeface="Polytech Sans"/>
                <a:cs typeface="Polytech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450BDFD7-FEC9-1D4A-B718-D9486BF97515}" type="slidenum">
              <a:rPr lang="ru-RU" smtClean="0"/>
              <a:pPr lvl="0"/>
              <a:t>‹#›</a:t>
            </a:fld>
            <a:endParaRPr lang="ru-RU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435" y="352861"/>
            <a:ext cx="1063871" cy="170979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518040" y="2105261"/>
            <a:ext cx="8116428" cy="770353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Polytech Sans"/>
                <a:cs typeface="Polytech Sans"/>
              </a:defRPr>
            </a:lvl1pPr>
            <a:lvl2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2pPr>
            <a:lvl3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3pPr>
            <a:lvl4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4pPr>
            <a:lvl5pPr>
              <a:defRPr b="0" i="0">
                <a:solidFill>
                  <a:schemeClr val="bg1"/>
                </a:solidFill>
                <a:latin typeface="Polytech Sans"/>
                <a:cs typeface="Polytech Sans"/>
              </a:defRPr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38190"/>
            <a:ext cx="9163186" cy="2630173"/>
          </a:xfrm>
          <a:prstGeom prst="rect">
            <a:avLst/>
          </a:prstGeom>
        </p:spPr>
      </p:pic>
      <p:sp>
        <p:nvSpPr>
          <p:cNvPr id="11" name="Текст 5"/>
          <p:cNvSpPr>
            <a:spLocks noGrp="1"/>
          </p:cNvSpPr>
          <p:nvPr>
            <p:ph type="body" sz="quarter" idx="18"/>
          </p:nvPr>
        </p:nvSpPr>
        <p:spPr>
          <a:xfrm>
            <a:off x="518780" y="6022975"/>
            <a:ext cx="3895725" cy="393700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olytech Sans"/>
                <a:cs typeface="Polytech Sans"/>
              </a:defRPr>
            </a:lvl1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1333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4299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7" r:id="rId3"/>
    <p:sldLayoutId id="2147483655" r:id="rId4"/>
    <p:sldLayoutId id="2147483653" r:id="rId5"/>
    <p:sldLayoutId id="2147483660" r:id="rId6"/>
    <p:sldLayoutId id="2147483654" r:id="rId7"/>
    <p:sldLayoutId id="2147483651" r:id="rId8"/>
    <p:sldLayoutId id="2147483659" r:id="rId9"/>
    <p:sldLayoutId id="2147483656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Политехнический музей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18040" y="2105261"/>
            <a:ext cx="8116428" cy="1569924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/>
              <a:t>Из истории создания электролитической лампы </a:t>
            </a:r>
          </a:p>
          <a:p>
            <a:r>
              <a:rPr lang="ru-RU" sz="2400" dirty="0" smtClean="0"/>
              <a:t>(Лампы Нернста в коллекции «Источники света»)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/>
              <a:t>2017 / Москва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911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5"/>
          <p:cNvSpPr>
            <a:spLocks noGrp="1"/>
          </p:cNvSpPr>
          <p:nvPr>
            <p:ph type="title"/>
          </p:nvPr>
        </p:nvSpPr>
        <p:spPr>
          <a:xfrm>
            <a:off x="782514" y="895698"/>
            <a:ext cx="2605970" cy="446221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/>
              <a:t>Схема лампы Нернста</a:t>
            </a:r>
            <a:endParaRPr lang="ru-RU" sz="12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1960686" y="315353"/>
            <a:ext cx="3446583" cy="423201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7"/>
          </p:nvPr>
        </p:nvSpPr>
        <p:spPr>
          <a:xfrm>
            <a:off x="4791808" y="1565030"/>
            <a:ext cx="3472961" cy="2031024"/>
          </a:xfrm>
        </p:spPr>
        <p:txBody>
          <a:bodyPr/>
          <a:lstStyle/>
          <a:p>
            <a:endParaRPr lang="ru-RU" dirty="0" smtClean="0"/>
          </a:p>
          <a:p>
            <a:r>
              <a:rPr lang="en-US" dirty="0" smtClean="0"/>
              <a:t>N – </a:t>
            </a:r>
            <a:r>
              <a:rPr lang="ru-RU" dirty="0" smtClean="0"/>
              <a:t>тело накала (оксиды тория, циркония, иттрия)</a:t>
            </a:r>
          </a:p>
          <a:p>
            <a:r>
              <a:rPr lang="en-US" dirty="0" smtClean="0"/>
              <a:t>CD</a:t>
            </a:r>
            <a:r>
              <a:rPr lang="ru-RU" dirty="0" smtClean="0"/>
              <a:t> – подогреватель</a:t>
            </a:r>
          </a:p>
          <a:p>
            <a:r>
              <a:rPr lang="ru-RU" dirty="0" smtClean="0"/>
              <a:t>А – контактная пластина</a:t>
            </a:r>
          </a:p>
          <a:p>
            <a:r>
              <a:rPr lang="ru-RU" dirty="0" smtClean="0"/>
              <a:t>В – цоколь</a:t>
            </a:r>
          </a:p>
          <a:p>
            <a:r>
              <a:rPr lang="ru-RU" dirty="0" smtClean="0"/>
              <a:t>Е – электромагнит</a:t>
            </a:r>
          </a:p>
          <a:p>
            <a:r>
              <a:rPr lang="en-US" dirty="0" smtClean="0"/>
              <a:t>R</a:t>
            </a:r>
            <a:r>
              <a:rPr lang="ru-RU" dirty="0" smtClean="0"/>
              <a:t> – сопротивление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514" y="1476788"/>
            <a:ext cx="2748331" cy="495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5"/>
          <p:cNvSpPr>
            <a:spLocks noGrp="1"/>
          </p:cNvSpPr>
          <p:nvPr>
            <p:ph type="title"/>
          </p:nvPr>
        </p:nvSpPr>
        <p:spPr>
          <a:xfrm>
            <a:off x="518040" y="1118810"/>
            <a:ext cx="3889647" cy="446221"/>
          </a:xfrm>
        </p:spPr>
        <p:txBody>
          <a:bodyPr>
            <a:normAutofit fontScale="90000"/>
          </a:bodyPr>
          <a:lstStyle/>
          <a:p>
            <a:r>
              <a:rPr lang="ru-RU" sz="1200" dirty="0" smtClean="0"/>
              <a:t>Лампы Нернста изготавливались фирмой «</a:t>
            </a:r>
            <a:r>
              <a:rPr lang="en-US" sz="1200" dirty="0" err="1" smtClean="0"/>
              <a:t>Allgemeine</a:t>
            </a:r>
            <a:r>
              <a:rPr lang="en-US" sz="1200" dirty="0" smtClean="0"/>
              <a:t> </a:t>
            </a:r>
            <a:r>
              <a:rPr lang="en-US" sz="1200" dirty="0" err="1" smtClean="0"/>
              <a:t>Elektricitats</a:t>
            </a:r>
            <a:r>
              <a:rPr lang="en-US" sz="1200" dirty="0" smtClean="0"/>
              <a:t> </a:t>
            </a:r>
            <a:r>
              <a:rPr lang="en-US" sz="1200" dirty="0" err="1" smtClean="0"/>
              <a:t>Gesellschaft</a:t>
            </a:r>
            <a:r>
              <a:rPr lang="ru-RU" sz="1200" dirty="0" smtClean="0"/>
              <a:t>» в двух типах А и В.</a:t>
            </a:r>
            <a:endParaRPr lang="ru-RU" sz="12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3326054" cy="361655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9880" y="1225020"/>
            <a:ext cx="2391014" cy="30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1300" y="1889163"/>
            <a:ext cx="2208701" cy="386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8118" y="3545376"/>
            <a:ext cx="140176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Текст 12"/>
          <p:cNvSpPr>
            <a:spLocks noGrp="1"/>
          </p:cNvSpPr>
          <p:nvPr>
            <p:ph type="body" sz="quarter" idx="17"/>
          </p:nvPr>
        </p:nvSpPr>
        <p:spPr>
          <a:xfrm>
            <a:off x="3552091" y="5799664"/>
            <a:ext cx="855595" cy="396837"/>
          </a:xfrm>
        </p:spPr>
        <p:txBody>
          <a:bodyPr/>
          <a:lstStyle/>
          <a:p>
            <a:pPr algn="ctr"/>
            <a:r>
              <a:rPr lang="ru-RU" dirty="0" smtClean="0"/>
              <a:t>Тип А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607038"/>
            <a:ext cx="28384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12"/>
          <p:cNvSpPr>
            <a:spLocks noGrp="1"/>
          </p:cNvSpPr>
          <p:nvPr>
            <p:ph type="body" sz="quarter" idx="17"/>
          </p:nvPr>
        </p:nvSpPr>
        <p:spPr>
          <a:xfrm>
            <a:off x="5407269" y="6196501"/>
            <a:ext cx="855595" cy="396837"/>
          </a:xfrm>
        </p:spPr>
        <p:txBody>
          <a:bodyPr/>
          <a:lstStyle/>
          <a:p>
            <a:pPr algn="ctr"/>
            <a:r>
              <a:rPr lang="ru-RU" dirty="0" smtClean="0"/>
              <a:t>Тип 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215" y="733633"/>
            <a:ext cx="3889647" cy="514875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№ 1499/1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4"/>
          </p:nvPr>
        </p:nvSpPr>
        <p:spPr>
          <a:xfrm>
            <a:off x="2081214" y="315353"/>
            <a:ext cx="3748085" cy="418280"/>
          </a:xfrm>
        </p:spPr>
        <p:txBody>
          <a:bodyPr/>
          <a:lstStyle/>
          <a:p>
            <a:r>
              <a:rPr lang="ru-RU" dirty="0" smtClean="0"/>
              <a:t>Из истории создания электролитической лампы </a:t>
            </a:r>
          </a:p>
          <a:p>
            <a:r>
              <a:rPr lang="ru-RU" dirty="0" smtClean="0"/>
              <a:t>(Лампы Нернста в коллекции «Источники света»)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230188" y="1248509"/>
            <a:ext cx="5599112" cy="343779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5151407" y="3604846"/>
            <a:ext cx="3772785" cy="28926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215" y="733633"/>
            <a:ext cx="3889647" cy="514875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№ 1499/2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4"/>
          </p:nvPr>
        </p:nvSpPr>
        <p:spPr>
          <a:xfrm>
            <a:off x="2081214" y="315353"/>
            <a:ext cx="3748085" cy="418280"/>
          </a:xfrm>
        </p:spPr>
        <p:txBody>
          <a:bodyPr/>
          <a:lstStyle/>
          <a:p>
            <a:r>
              <a:rPr lang="ru-RU" dirty="0" smtClean="0"/>
              <a:t>Из истории создания электролитической лампы </a:t>
            </a:r>
          </a:p>
          <a:p>
            <a:r>
              <a:rPr lang="ru-RU" dirty="0" smtClean="0"/>
              <a:t>(Лампы Нернста в коллекции «Источники света»)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696179" y="1450022"/>
            <a:ext cx="5940425" cy="395795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>
          <a:xfrm>
            <a:off x="5048794" y="3771192"/>
            <a:ext cx="3585674" cy="26120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215" y="733633"/>
            <a:ext cx="3889647" cy="514875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№ 14838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4"/>
          </p:nvPr>
        </p:nvSpPr>
        <p:spPr>
          <a:xfrm>
            <a:off x="2081214" y="315353"/>
            <a:ext cx="3748085" cy="418280"/>
          </a:xfrm>
        </p:spPr>
        <p:txBody>
          <a:bodyPr/>
          <a:lstStyle/>
          <a:p>
            <a:r>
              <a:rPr lang="ru-RU" dirty="0" smtClean="0"/>
              <a:t>Из истории создания электролитической лампы </a:t>
            </a:r>
          </a:p>
          <a:p>
            <a:r>
              <a:rPr lang="ru-RU" dirty="0" smtClean="0"/>
              <a:t>(Лампы Нернста в коллекции «Источники света»)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5117123" y="3710354"/>
            <a:ext cx="3710776" cy="2760784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65356" y="1370182"/>
            <a:ext cx="4851767" cy="39579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5"/>
          <p:cNvSpPr>
            <a:spLocks noGrp="1"/>
          </p:cNvSpPr>
          <p:nvPr>
            <p:ph type="title"/>
          </p:nvPr>
        </p:nvSpPr>
        <p:spPr>
          <a:xfrm>
            <a:off x="237393" y="2127738"/>
            <a:ext cx="3349869" cy="797913"/>
          </a:xfrm>
        </p:spPr>
        <p:txBody>
          <a:bodyPr>
            <a:normAutofit fontScale="90000"/>
          </a:bodyPr>
          <a:lstStyle/>
          <a:p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№ 19187/37</a:t>
            </a:r>
            <a:br>
              <a:rPr lang="ru-RU" sz="1300" dirty="0" smtClean="0"/>
            </a:br>
            <a:r>
              <a:rPr lang="ru-RU" sz="1300" dirty="0" smtClean="0"/>
              <a:t>Добавочное сопротивление для лампы Нернста модели «В»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3326054" cy="388032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62146" y="1118810"/>
            <a:ext cx="40092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Polytech Sans" pitchFamily="34" charset="0"/>
                <a:ea typeface="Polytech Sans Light" pitchFamily="34" charset="0"/>
              </a:rPr>
              <a:t>Модель «В» – малая лампа накаливания Нернста</a:t>
            </a:r>
            <a:endParaRPr lang="ru-RU" sz="1200" dirty="0">
              <a:latin typeface="Polytech Sans" pitchFamily="34" charset="0"/>
              <a:ea typeface="Polytech Sans Light" pitchFamily="34" charset="0"/>
            </a:endParaRPr>
          </a:p>
        </p:txBody>
      </p:sp>
      <p:pic>
        <p:nvPicPr>
          <p:cNvPr id="12290" name="Picture 2" descr="http://1.bp.blogspot.com/-N_MvGGy9iqE/T3ylZlQf-II/AAAAAAAAAnY/QTM5v6pO47A/s400/021-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682" y="1767253"/>
            <a:ext cx="4906364" cy="2593731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237393" y="3653950"/>
            <a:ext cx="4220307" cy="29666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4" y="315353"/>
            <a:ext cx="3370017" cy="37923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 smtClean="0"/>
          </a:p>
          <a:p>
            <a:endParaRPr lang="ru-RU" dirty="0"/>
          </a:p>
        </p:txBody>
      </p:sp>
      <p:pic>
        <p:nvPicPr>
          <p:cNvPr id="14340" name="Picture 4" descr="https://patentimages.storage.googleapis.com/pages/US685727-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369" y="1456537"/>
            <a:ext cx="3455593" cy="5076148"/>
          </a:xfrm>
          <a:prstGeom prst="rect">
            <a:avLst/>
          </a:prstGeom>
          <a:noFill/>
        </p:spPr>
      </p:pic>
      <p:pic>
        <p:nvPicPr>
          <p:cNvPr id="4" name="Рисунок 3" descr="http://www.sparkmuseum.com/images/Lighting/12-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367" y="1729340"/>
            <a:ext cx="2314940" cy="422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sparkmuseum.com/images/Lighting/12-21-w-globe-off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1815" y="3631223"/>
            <a:ext cx="2373923" cy="257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19908" y="913805"/>
            <a:ext cx="6743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Polytech Sans" pitchFamily="34" charset="0"/>
              </a:rPr>
              <a:t>В США все привилегии В. Нернста в 1898 г. были приобретены Д. </a:t>
            </a:r>
            <a:r>
              <a:rPr lang="ru-RU" sz="1200" dirty="0" err="1" smtClean="0">
                <a:latin typeface="Polytech Sans" pitchFamily="34" charset="0"/>
              </a:rPr>
              <a:t>Вестингаузом</a:t>
            </a:r>
            <a:r>
              <a:rPr lang="en-US" sz="1200" dirty="0" smtClean="0">
                <a:latin typeface="Polytech Sans" pitchFamily="34" charset="0"/>
              </a:rPr>
              <a:t>.</a:t>
            </a:r>
            <a:endParaRPr lang="ru-RU" sz="1200" dirty="0">
              <a:latin typeface="Polytech San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4846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53915" y="1151792"/>
            <a:ext cx="362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 smtClean="0">
              <a:latin typeface="Polytech Sans" pitchFamily="34" charset="0"/>
            </a:endParaRPr>
          </a:p>
          <a:p>
            <a:endParaRPr lang="ru-RU" sz="1200" dirty="0" smtClean="0">
              <a:latin typeface="Polytech Sans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4" y="315353"/>
            <a:ext cx="3370017" cy="37923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915" y="1011114"/>
            <a:ext cx="8446500" cy="546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24846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53915" y="1222131"/>
            <a:ext cx="240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 smtClean="0">
              <a:latin typeface="Polytech Sans" pitchFamily="34" charset="0"/>
            </a:endParaRPr>
          </a:p>
          <a:p>
            <a:endParaRPr lang="ru-RU" sz="1200" dirty="0" smtClean="0">
              <a:latin typeface="Polytech Sans" pitchFamily="34" charset="0"/>
            </a:endParaRPr>
          </a:p>
        </p:txBody>
      </p:sp>
      <p:sp>
        <p:nvSpPr>
          <p:cNvPr id="7" name="Текст 7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4627316" cy="37923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 smtClean="0"/>
          </a:p>
          <a:p>
            <a:endParaRPr lang="ru-RU" dirty="0"/>
          </a:p>
        </p:txBody>
      </p:sp>
      <p:pic>
        <p:nvPicPr>
          <p:cNvPr id="16" name="Рисунок 15" descr="http://www.sparkmuseum.com/images/Lighting/12-2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4422" y="1683796"/>
            <a:ext cx="2749062" cy="214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505808" y="852855"/>
            <a:ext cx="4202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>
                <a:latin typeface="Polytech Sans" pitchFamily="34" charset="0"/>
                <a:cs typeface="Times New Roman" pitchFamily="18" charset="0"/>
              </a:rPr>
              <a:t>Nernst</a:t>
            </a:r>
            <a:r>
              <a:rPr lang="ru-RU" sz="1200" dirty="0" smtClean="0">
                <a:latin typeface="Polytech Sans" pitchFamily="34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Polytech Sans" pitchFamily="34" charset="0"/>
                <a:cs typeface="Times New Roman" pitchFamily="18" charset="0"/>
              </a:rPr>
              <a:t>Lamp</a:t>
            </a:r>
            <a:r>
              <a:rPr lang="ru-RU" sz="1200" dirty="0" smtClean="0">
                <a:latin typeface="Polytech Sans" pitchFamily="34" charset="0"/>
                <a:cs typeface="Times New Roman" pitchFamily="18" charset="0"/>
              </a:rPr>
              <a:t> - </a:t>
            </a:r>
            <a:r>
              <a:rPr lang="ru-RU" sz="1200" dirty="0" err="1" smtClean="0">
                <a:latin typeface="Polytech Sans" pitchFamily="34" charset="0"/>
                <a:cs typeface="Times New Roman" pitchFamily="18" charset="0"/>
              </a:rPr>
              <a:t>Westinghouse</a:t>
            </a:r>
            <a:endParaRPr lang="ru-RU" sz="1200" dirty="0">
              <a:latin typeface="Polytech Sans" pitchFamily="34" charset="0"/>
              <a:cs typeface="Times New Roman" pitchFamily="18" charset="0"/>
            </a:endParaRPr>
          </a:p>
        </p:txBody>
      </p:sp>
      <p:pic>
        <p:nvPicPr>
          <p:cNvPr id="10242" name="Picture 2" descr="http://www.nernst.de/lamp/nlc/nernst5_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8568" y="3452787"/>
            <a:ext cx="1828800" cy="24384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193" y="1640784"/>
            <a:ext cx="3380229" cy="437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24846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3326054" cy="361655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15221" y="975946"/>
            <a:ext cx="59443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Polytech Sans" pitchFamily="34" charset="0"/>
              </a:rPr>
              <a:t>AEG</a:t>
            </a:r>
            <a:r>
              <a:rPr lang="ru-RU" sz="1200" dirty="0" smtClean="0">
                <a:latin typeface="Polytech Sans" pitchFamily="34" charset="0"/>
              </a:rPr>
              <a:t> на Всемирной Парижской выставке 1900 г.</a:t>
            </a:r>
            <a:endParaRPr lang="ru-RU" sz="1200" dirty="0">
              <a:latin typeface="Polytech Sans" pitchFamily="34" charset="0"/>
            </a:endParaRPr>
          </a:p>
        </p:txBody>
      </p:sp>
      <p:pic>
        <p:nvPicPr>
          <p:cNvPr id="4102" name="Picture 6" descr="&amp;Kcy;&amp;acy;&amp;rcy;&amp;tcy;&amp;icy;&amp;ncy;&amp;kcy;&amp;icy; &amp;pcy;&amp;ocy; &amp;zcy;&amp;acy;&amp;pcy;&amp;rcy;&amp;ocy;&amp;scy;&amp;ucy; paris 1900 Electrical Palace a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678" y="1384829"/>
            <a:ext cx="7132907" cy="5309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5"/>
          <p:cNvSpPr>
            <a:spLocks noGrp="1"/>
          </p:cNvSpPr>
          <p:nvPr>
            <p:ph type="title"/>
          </p:nvPr>
        </p:nvSpPr>
        <p:spPr>
          <a:xfrm>
            <a:off x="518040" y="1118810"/>
            <a:ext cx="2884583" cy="516559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Исторический обзор</a:t>
            </a:r>
            <a:endParaRPr lang="ru-RU" sz="18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1925515" y="315353"/>
            <a:ext cx="3481754" cy="370447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7"/>
          </p:nvPr>
        </p:nvSpPr>
        <p:spPr>
          <a:xfrm>
            <a:off x="518041" y="1889163"/>
            <a:ext cx="2348252" cy="2419068"/>
          </a:xfrm>
        </p:spPr>
        <p:txBody>
          <a:bodyPr/>
          <a:lstStyle/>
          <a:p>
            <a:r>
              <a:rPr lang="ru-RU" dirty="0" smtClean="0"/>
              <a:t>Электрическое освещение, ставшее первым массовым потребителем электрической энергии, ведет свою историю с начала </a:t>
            </a:r>
            <a:r>
              <a:rPr lang="en-US" dirty="0" smtClean="0"/>
              <a:t>XIX</a:t>
            </a:r>
            <a:r>
              <a:rPr lang="ru-RU" dirty="0" smtClean="0"/>
              <a:t> века. Над созданием самого распространенного электротехнического устройства – электрической лампы - работало множество знаменитых ученых и изобретателей.</a:t>
            </a:r>
            <a:endParaRPr lang="ru-RU" dirty="0"/>
          </a:p>
        </p:txBody>
      </p:sp>
      <p:pic>
        <p:nvPicPr>
          <p:cNvPr id="12" name="Рисунок 11"/>
          <p:cNvPicPr>
            <a:picLocks noGrp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4555" b="4555"/>
          <a:stretch/>
        </p:blipFill>
        <p:spPr bwMode="auto">
          <a:xfrm>
            <a:off x="3552092" y="1238355"/>
            <a:ext cx="2444261" cy="3535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260123" y="2901462"/>
            <a:ext cx="2628899" cy="3499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5"/>
          <p:cNvSpPr>
            <a:spLocks noGrp="1"/>
          </p:cNvSpPr>
          <p:nvPr>
            <p:ph type="title"/>
          </p:nvPr>
        </p:nvSpPr>
        <p:spPr>
          <a:xfrm>
            <a:off x="1758462" y="861257"/>
            <a:ext cx="6145823" cy="257553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Уличное освещение лампами Нернста. США. </a:t>
            </a:r>
            <a:r>
              <a:rPr lang="ru-RU" sz="1600" dirty="0" err="1" smtClean="0"/>
              <a:t>Питтсбург</a:t>
            </a:r>
            <a:r>
              <a:rPr lang="ru-RU" sz="1600" dirty="0" smtClean="0"/>
              <a:t>. 1903 г.</a:t>
            </a:r>
            <a:endParaRPr lang="ru-RU" sz="16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3326054" cy="37923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8040" y="1674674"/>
            <a:ext cx="5592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Polytech Sans" pitchFamily="34" charset="0"/>
              </a:rPr>
              <a:t>.</a:t>
            </a:r>
            <a:endParaRPr lang="ru-RU" sz="1200" dirty="0">
              <a:latin typeface="Polytech Sans" pitchFamily="34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040" y="1376362"/>
            <a:ext cx="8230407" cy="511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5"/>
          <p:cNvSpPr>
            <a:spLocks noGrp="1"/>
          </p:cNvSpPr>
          <p:nvPr>
            <p:ph type="title"/>
          </p:nvPr>
        </p:nvSpPr>
        <p:spPr>
          <a:xfrm>
            <a:off x="5298850" y="879469"/>
            <a:ext cx="3692166" cy="5558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dirty="0" smtClean="0"/>
              <a:t>Nernst Lamp at the Exposition.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300" dirty="0" smtClean="0"/>
              <a:t>Scientific American 83 (1900) 138, 1900-09-01</a:t>
            </a:r>
            <a:endParaRPr lang="ru-RU" sz="13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3326054" cy="37923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pic>
        <p:nvPicPr>
          <p:cNvPr id="5122" name="Picture 2" descr="Fig.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7713" y="1549633"/>
            <a:ext cx="1300774" cy="2135234"/>
          </a:xfrm>
          <a:prstGeom prst="rect">
            <a:avLst/>
          </a:prstGeom>
          <a:noFill/>
        </p:spPr>
      </p:pic>
      <p:pic>
        <p:nvPicPr>
          <p:cNvPr id="5124" name="Picture 4" descr="Fig.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7269" y="3985338"/>
            <a:ext cx="3583747" cy="222626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39993" y="3081754"/>
            <a:ext cx="15103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Лампа Нернста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20507" y="6350105"/>
            <a:ext cx="2883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Polytech Sans" pitchFamily="34" charset="0"/>
              </a:rPr>
              <a:t>Люстра из ламп Нернста</a:t>
            </a:r>
            <a:endParaRPr lang="ru-RU" sz="1200" dirty="0">
              <a:latin typeface="Polytech Sans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9993" y="1411197"/>
            <a:ext cx="3623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Polytech Sans" pitchFamily="34" charset="0"/>
              </a:rPr>
              <a:t>Всемирная Парижская выставка 1900 г.</a:t>
            </a:r>
          </a:p>
          <a:p>
            <a:pPr algn="ctr"/>
            <a:r>
              <a:rPr lang="ru-RU" sz="1200" dirty="0" smtClean="0">
                <a:latin typeface="Polytech Sans" pitchFamily="34" charset="0"/>
              </a:rPr>
              <a:t>Дворец электричества.</a:t>
            </a:r>
            <a:endParaRPr lang="ru-RU" sz="1200" dirty="0">
              <a:latin typeface="Polytech Sans" pitchFamily="34" charset="0"/>
            </a:endParaRPr>
          </a:p>
        </p:txBody>
      </p:sp>
      <p:pic>
        <p:nvPicPr>
          <p:cNvPr id="5126" name="Picture 6" descr="http://imagecache5.art.com/LRG/80/8069/EW72300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214" y="2369628"/>
            <a:ext cx="5122636" cy="3841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4"/>
          </p:nvPr>
        </p:nvSpPr>
        <p:spPr>
          <a:xfrm>
            <a:off x="1881555" y="315353"/>
            <a:ext cx="2628900" cy="388032"/>
          </a:xfrm>
        </p:spPr>
        <p:txBody>
          <a:bodyPr/>
          <a:lstStyle/>
          <a:p>
            <a:r>
              <a:rPr lang="ru-RU" dirty="0" smtClean="0"/>
              <a:t>Из истории создания электролитической лампы</a:t>
            </a:r>
          </a:p>
          <a:p>
            <a:r>
              <a:rPr lang="ru-RU" dirty="0" smtClean="0"/>
              <a:t>(Лампы Нернста в коллекции «Источники света»)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2527" y="1014048"/>
            <a:ext cx="3935856" cy="568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5"/>
          <p:cNvSpPr>
            <a:spLocks noGrp="1"/>
          </p:cNvSpPr>
          <p:nvPr>
            <p:ph type="title"/>
          </p:nvPr>
        </p:nvSpPr>
        <p:spPr>
          <a:xfrm>
            <a:off x="518040" y="1118810"/>
            <a:ext cx="3889647" cy="446221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>
                <a:latin typeface="Polytech Sans" pitchFamily="34" charset="0"/>
              </a:rPr>
              <a:t>Электролитические дуговые лампы </a:t>
            </a:r>
            <a:endParaRPr lang="ru-RU" sz="1200" dirty="0">
              <a:latin typeface="Polytech Sans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3326054" cy="41440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865" y="1674674"/>
            <a:ext cx="21717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41838" y="3121269"/>
            <a:ext cx="4572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	</a:t>
            </a:r>
            <a:r>
              <a:rPr lang="ru-RU" sz="1200" dirty="0" smtClean="0">
                <a:latin typeface="Polytech Sans" pitchFamily="34" charset="0"/>
              </a:rPr>
              <a:t>В 1899 г. американский инженер </a:t>
            </a:r>
            <a:r>
              <a:rPr lang="en-US" sz="1200" dirty="0" smtClean="0">
                <a:latin typeface="Polytech Sans" pitchFamily="34" charset="0"/>
              </a:rPr>
              <a:t>A</a:t>
            </a:r>
            <a:r>
              <a:rPr lang="ru-RU" sz="1200" dirty="0" smtClean="0">
                <a:latin typeface="Polytech Sans" pitchFamily="34" charset="0"/>
              </a:rPr>
              <a:t>. </a:t>
            </a:r>
            <a:r>
              <a:rPr lang="en-US" sz="1200" dirty="0" smtClean="0">
                <a:latin typeface="Polytech Sans" pitchFamily="34" charset="0"/>
              </a:rPr>
              <a:t>Worth</a:t>
            </a:r>
            <a:r>
              <a:rPr lang="ru-RU" sz="1200" dirty="0" smtClean="0">
                <a:latin typeface="Polytech Sans" pitchFamily="34" charset="0"/>
              </a:rPr>
              <a:t> получил несколько патентов на дуговые лампы с электродами из электролитов. </a:t>
            </a:r>
            <a:endParaRPr lang="ru-RU" sz="1200" dirty="0">
              <a:latin typeface="Polytech Sans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41838" y="1982614"/>
            <a:ext cx="42466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olytech Sans" pitchFamily="34" charset="0"/>
                <a:ea typeface="Times New Roman" pitchFamily="18" charset="0"/>
                <a:cs typeface="Times New Roman" pitchFamily="18" charset="0"/>
              </a:rPr>
              <a:t>Проводники второго рода нашли свое применение не только в лампах накаливания, но и в дуговых лампах.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olytech Sans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olytech Sans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7346" y="4029165"/>
            <a:ext cx="434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Polytech Sans" pitchFamily="34" charset="0"/>
                <a:ea typeface="Times New Roman" pitchFamily="18" charset="0"/>
                <a:cs typeface="Arial" pitchFamily="34" charset="0"/>
              </a:rPr>
              <a:t>В 1900 г. немецкий инженер </a:t>
            </a:r>
            <a:r>
              <a:rPr lang="en-US" sz="1200" dirty="0" smtClean="0">
                <a:latin typeface="Polytech Sans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lang="ru-RU" sz="1200" dirty="0" smtClean="0">
                <a:latin typeface="Polytech Sans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en-US" sz="1200" dirty="0" err="1" smtClean="0">
                <a:latin typeface="Polytech Sans" pitchFamily="34" charset="0"/>
                <a:ea typeface="Times New Roman" pitchFamily="18" charset="0"/>
                <a:cs typeface="Arial" pitchFamily="34" charset="0"/>
              </a:rPr>
              <a:t>Rasch</a:t>
            </a:r>
            <a:r>
              <a:rPr lang="ru-RU" sz="1200" dirty="0" smtClean="0">
                <a:latin typeface="Polytech Sans" pitchFamily="34" charset="0"/>
                <a:ea typeface="Times New Roman" pitchFamily="18" charset="0"/>
                <a:cs typeface="Arial" pitchFamily="34" charset="0"/>
              </a:rPr>
              <a:t> предложил образовать дугу между электродами из проводников второго рода – твердых электролитов</a:t>
            </a:r>
            <a:r>
              <a:rPr lang="ru-RU" sz="1200" dirty="0" smtClean="0">
                <a:latin typeface="Polytech Sans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3326054" cy="41440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pic>
        <p:nvPicPr>
          <p:cNvPr id="2050" name="Picture 2" descr="http://www.en.technoseum.de/fileadmin/_migrated/pics/1980_0014-071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3069" y="1222179"/>
            <a:ext cx="2752237" cy="234749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093069" y="3701562"/>
            <a:ext cx="23739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Polytech Sans" pitchFamily="34" charset="0"/>
              </a:rPr>
              <a:t>Nernst-</a:t>
            </a:r>
            <a:r>
              <a:rPr lang="de-DE" sz="1200" dirty="0" err="1" smtClean="0">
                <a:latin typeface="Polytech Sans" pitchFamily="34" charset="0"/>
              </a:rPr>
              <a:t>Lamp</a:t>
            </a:r>
            <a:r>
              <a:rPr lang="de-DE" sz="1200" dirty="0" smtClean="0">
                <a:latin typeface="Polytech Sans" pitchFamily="34" charset="0"/>
              </a:rPr>
              <a:t>, </a:t>
            </a:r>
          </a:p>
          <a:p>
            <a:r>
              <a:rPr lang="de-DE" sz="1200" dirty="0" err="1" smtClean="0">
                <a:latin typeface="Polytech Sans" pitchFamily="34" charset="0"/>
              </a:rPr>
              <a:t>manufacturer</a:t>
            </a:r>
            <a:r>
              <a:rPr lang="de-DE" sz="1200" dirty="0" smtClean="0">
                <a:latin typeface="Polytech Sans" pitchFamily="34" charset="0"/>
              </a:rPr>
              <a:t>: Allgemeine </a:t>
            </a:r>
            <a:r>
              <a:rPr lang="de-DE" sz="1200" dirty="0" err="1" smtClean="0">
                <a:latin typeface="Polytech Sans" pitchFamily="34" charset="0"/>
              </a:rPr>
              <a:t>Electricitäts</a:t>
            </a:r>
            <a:r>
              <a:rPr lang="de-DE" sz="1200" dirty="0" smtClean="0">
                <a:latin typeface="Polytech Sans" pitchFamily="34" charset="0"/>
              </a:rPr>
              <a:t>-Gesellschaft, Berlin, 1909.</a:t>
            </a:r>
          </a:p>
          <a:p>
            <a:r>
              <a:rPr lang="ru-RU" sz="1200" dirty="0" smtClean="0">
                <a:latin typeface="Polytech Sans" pitchFamily="34" charset="0"/>
              </a:rPr>
              <a:t>Германия. </a:t>
            </a:r>
            <a:r>
              <a:rPr lang="nn-NO" sz="1200" dirty="0" smtClean="0">
                <a:latin typeface="Polytech Sans" pitchFamily="34" charset="0"/>
              </a:rPr>
              <a:t>TECHNOSEUM</a:t>
            </a:r>
            <a:br>
              <a:rPr lang="nn-NO" sz="1200" dirty="0" smtClean="0">
                <a:latin typeface="Polytech Sans" pitchFamily="34" charset="0"/>
              </a:rPr>
            </a:br>
            <a:endParaRPr lang="ru-RU" sz="1200" dirty="0" smtClean="0">
              <a:latin typeface="Polytech Sans" pitchFamily="34" charset="0"/>
            </a:endParaRPr>
          </a:p>
          <a:p>
            <a:endParaRPr lang="ru-RU" sz="1200" dirty="0">
              <a:latin typeface="Polytech Sans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98177" y="2057400"/>
            <a:ext cx="1820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Polytech Sans" pitchFamily="34" charset="0"/>
              </a:rPr>
              <a:t>Германия. </a:t>
            </a:r>
            <a:endParaRPr lang="en-US" sz="1200" dirty="0" smtClean="0">
              <a:latin typeface="Polytech Sans" pitchFamily="34" charset="0"/>
            </a:endParaRPr>
          </a:p>
          <a:p>
            <a:r>
              <a:rPr lang="en-US" sz="1200" dirty="0" smtClean="0">
                <a:latin typeface="Polytech Sans" pitchFamily="34" charset="0"/>
              </a:rPr>
              <a:t>Museum </a:t>
            </a:r>
            <a:r>
              <a:rPr lang="en-US" sz="1200" dirty="0" err="1" smtClean="0">
                <a:latin typeface="Polytech Sans" pitchFamily="34" charset="0"/>
              </a:rPr>
              <a:t>für</a:t>
            </a:r>
            <a:r>
              <a:rPr lang="en-US" sz="1200" dirty="0" smtClean="0">
                <a:latin typeface="Polytech Sans" pitchFamily="34" charset="0"/>
              </a:rPr>
              <a:t> </a:t>
            </a:r>
            <a:r>
              <a:rPr lang="en-US" sz="1200" dirty="0" err="1" smtClean="0">
                <a:latin typeface="Polytech Sans" pitchFamily="34" charset="0"/>
              </a:rPr>
              <a:t>Energiegeschichte</a:t>
            </a:r>
            <a:r>
              <a:rPr lang="en-US" sz="1200" dirty="0" smtClean="0">
                <a:latin typeface="Polytech Sans" pitchFamily="34" charset="0"/>
              </a:rPr>
              <a:t>.</a:t>
            </a:r>
            <a:endParaRPr lang="en-US" sz="1200" dirty="0">
              <a:latin typeface="Polytech Sans" pitchFamily="34" charset="0"/>
            </a:endParaRPr>
          </a:p>
        </p:txBody>
      </p:sp>
      <p:pic>
        <p:nvPicPr>
          <p:cNvPr id="3074" name="Picture 2" descr="nernstlampe_kle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76" y="913506"/>
            <a:ext cx="1966184" cy="1910008"/>
          </a:xfrm>
          <a:prstGeom prst="rect">
            <a:avLst/>
          </a:prstGeom>
          <a:noFill/>
        </p:spPr>
      </p:pic>
      <p:pic>
        <p:nvPicPr>
          <p:cNvPr id="3076" name="Picture 4" descr="dscn01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168" y="2963007"/>
            <a:ext cx="5035192" cy="3776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3326054" cy="37923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43162" y="984738"/>
            <a:ext cx="6797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200" dirty="0" smtClean="0">
              <a:solidFill>
                <a:prstClr val="black"/>
              </a:solidFill>
              <a:latin typeface="Polytech Sans" pitchFamily="34" charset="0"/>
            </a:endParaRP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latin typeface="Polytech Sans" pitchFamily="34" charset="0"/>
              </a:rPr>
              <a:t>Из архива отдела «Энергетика» Политехнического музея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702193"/>
            <a:ext cx="6483656" cy="486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4" y="315353"/>
            <a:ext cx="3370017" cy="37923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 smtClean="0"/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8407" y="1274885"/>
            <a:ext cx="37015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Polytech Sans" pitchFamily="34" charset="0"/>
              </a:rPr>
              <a:t> </a:t>
            </a:r>
            <a:endParaRPr lang="ru-RU" sz="1200" dirty="0">
              <a:latin typeface="Polytech Sans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3610612" y="1278024"/>
            <a:ext cx="2444261" cy="168812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48407" y="990427"/>
            <a:ext cx="2329960" cy="3610381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2778367" y="3525361"/>
            <a:ext cx="3392244" cy="2524101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6170611" y="2122086"/>
            <a:ext cx="2908666" cy="2478722"/>
          </a:xfrm>
          <a:prstGeom prst="rect">
            <a:avLst/>
          </a:prstGeom>
        </p:spPr>
      </p:pic>
      <p:sp>
        <p:nvSpPr>
          <p:cNvPr id="10" name="Текст 12"/>
          <p:cNvSpPr>
            <a:spLocks noGrp="1"/>
          </p:cNvSpPr>
          <p:nvPr>
            <p:ph type="body" sz="quarter" idx="17"/>
          </p:nvPr>
        </p:nvSpPr>
        <p:spPr>
          <a:xfrm>
            <a:off x="852855" y="4807571"/>
            <a:ext cx="1122853" cy="396837"/>
          </a:xfrm>
        </p:spPr>
        <p:txBody>
          <a:bodyPr/>
          <a:lstStyle/>
          <a:p>
            <a:pPr algn="ctr"/>
            <a:r>
              <a:rPr lang="ru-RU" dirty="0" smtClean="0"/>
              <a:t>№ 1499/1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7"/>
          </p:nvPr>
        </p:nvSpPr>
        <p:spPr>
          <a:xfrm>
            <a:off x="3948208" y="6247880"/>
            <a:ext cx="855595" cy="396837"/>
          </a:xfrm>
        </p:spPr>
        <p:txBody>
          <a:bodyPr/>
          <a:lstStyle/>
          <a:p>
            <a:pPr algn="ctr"/>
            <a:r>
              <a:rPr lang="ru-RU" dirty="0" smtClean="0"/>
              <a:t>№ 1499/2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7"/>
          </p:nvPr>
        </p:nvSpPr>
        <p:spPr>
          <a:xfrm>
            <a:off x="7330043" y="5005990"/>
            <a:ext cx="855595" cy="396837"/>
          </a:xfrm>
        </p:spPr>
        <p:txBody>
          <a:bodyPr/>
          <a:lstStyle/>
          <a:p>
            <a:pPr algn="ctr"/>
            <a:r>
              <a:rPr lang="ru-RU" dirty="0" smtClean="0"/>
              <a:t>№ 14838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9537" y="6319460"/>
            <a:ext cx="2042966" cy="336317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/>
              <a:t>Лампа «</a:t>
            </a:r>
            <a:r>
              <a:rPr lang="ru-RU" sz="1200" dirty="0" err="1" smtClean="0"/>
              <a:t>Солейль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4"/>
          </p:nvPr>
        </p:nvSpPr>
        <p:spPr>
          <a:xfrm>
            <a:off x="2081214" y="315353"/>
            <a:ext cx="3018323" cy="414409"/>
          </a:xfrm>
        </p:spPr>
        <p:txBody>
          <a:bodyPr/>
          <a:lstStyle/>
          <a:p>
            <a:r>
              <a:rPr lang="ru-RU" dirty="0" smtClean="0"/>
              <a:t>Из истории создания электролитической лампы </a:t>
            </a:r>
          </a:p>
          <a:p>
            <a:r>
              <a:rPr lang="ru-RU" dirty="0" smtClean="0"/>
              <a:t>(Лампы Нернста в коллекции «Источники света»)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7"/>
          </p:nvPr>
        </p:nvSpPr>
        <p:spPr>
          <a:xfrm>
            <a:off x="860940" y="6093058"/>
            <a:ext cx="2893375" cy="361668"/>
          </a:xfrm>
        </p:spPr>
        <p:txBody>
          <a:bodyPr/>
          <a:lstStyle/>
          <a:p>
            <a:r>
              <a:rPr lang="ru-RU" dirty="0" smtClean="0"/>
              <a:t>Вертикальная секция лампы «</a:t>
            </a:r>
            <a:r>
              <a:rPr lang="ru-RU" dirty="0" err="1" smtClean="0"/>
              <a:t>Солейль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" name="Рисунок 10" descr="image of page 143"/>
          <p:cNvPicPr/>
          <p:nvPr/>
        </p:nvPicPr>
        <p:blipFill>
          <a:blip r:embed="rId2">
            <a:lum bright="-10000" contrast="10000"/>
          </a:blip>
          <a:srcRect l="22127" t="29076" r="30412" b="25246"/>
          <a:stretch>
            <a:fillRect/>
          </a:stretch>
        </p:blipFill>
        <p:spPr bwMode="auto">
          <a:xfrm>
            <a:off x="4745487" y="1116623"/>
            <a:ext cx="3466528" cy="497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ia902303.us.archive.org/BookReader/BookReaderImages.php?zip=/26/items/electriclightit00boulgoog/electriclightit00boulgoog_jp2.zip&amp;file=electriclightit00boulgoog_jp2/electriclightit00boulgoog_0167.jp2&amp;scale=2&amp;rotate=0"/>
          <p:cNvPicPr/>
          <p:nvPr/>
        </p:nvPicPr>
        <p:blipFill>
          <a:blip r:embed="rId3"/>
          <a:srcRect l="48744" t="22566" r="19188" b="54754"/>
          <a:stretch>
            <a:fillRect/>
          </a:stretch>
        </p:blipFill>
        <p:spPr bwMode="auto">
          <a:xfrm>
            <a:off x="1339731" y="3943350"/>
            <a:ext cx="19050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1779834"/>
            <a:ext cx="4190145" cy="116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083985" y="1116623"/>
            <a:ext cx="19944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Polytech Sans" pitchFamily="34" charset="0"/>
                <a:ea typeface="Polytech Sans Light" pitchFamily="34" charset="0"/>
              </a:rPr>
              <a:t>Схема лампы «</a:t>
            </a:r>
            <a:r>
              <a:rPr lang="ru-RU" sz="1200" dirty="0" err="1" smtClean="0">
                <a:latin typeface="Polytech Sans" pitchFamily="34" charset="0"/>
                <a:ea typeface="Polytech Sans Light" pitchFamily="34" charset="0"/>
              </a:rPr>
              <a:t>Солейль</a:t>
            </a:r>
            <a:r>
              <a:rPr lang="ru-RU" sz="1200" dirty="0" smtClean="0">
                <a:latin typeface="Polytech Sans" pitchFamily="34" charset="0"/>
                <a:ea typeface="Polytech Sans Light" pitchFamily="34" charset="0"/>
              </a:rPr>
              <a:t>»</a:t>
            </a:r>
            <a:endParaRPr lang="ru-RU" sz="1200" dirty="0">
              <a:latin typeface="Polytech Sans" pitchFamily="34" charset="0"/>
              <a:ea typeface="Polytech Sans Light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4"/>
          </p:nvPr>
        </p:nvSpPr>
        <p:spPr>
          <a:xfrm>
            <a:off x="1723292" y="829408"/>
            <a:ext cx="3938954" cy="577361"/>
          </a:xfrm>
        </p:spPr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П. Н. Яблочков (1847 – 1894 гг.) - ученый, изобретатель, основоположник мировой практической электротехники и светотехники.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227" y="1705706"/>
            <a:ext cx="3455377" cy="425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7148147" y="3682807"/>
            <a:ext cx="1508247" cy="2394438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075485" y="467753"/>
            <a:ext cx="2145323" cy="3059723"/>
          </a:xfrm>
          <a:prstGeom prst="rect">
            <a:avLst/>
          </a:prstGeom>
        </p:spPr>
      </p:pic>
      <p:sp>
        <p:nvSpPr>
          <p:cNvPr id="15" name="Текст 3"/>
          <p:cNvSpPr>
            <a:spLocks noGrp="1"/>
          </p:cNvSpPr>
          <p:nvPr>
            <p:ph type="body" idx="14"/>
          </p:nvPr>
        </p:nvSpPr>
        <p:spPr>
          <a:xfrm>
            <a:off x="2077916" y="467753"/>
            <a:ext cx="3719146" cy="361655"/>
          </a:xfrm>
        </p:spPr>
        <p:txBody>
          <a:bodyPr/>
          <a:lstStyle/>
          <a:p>
            <a:r>
              <a:rPr lang="ru-RU" dirty="0" smtClean="0"/>
              <a:t>Из истории создания электролитической лампы </a:t>
            </a:r>
          </a:p>
          <a:p>
            <a:r>
              <a:rPr lang="ru-RU" dirty="0" smtClean="0"/>
              <a:t>(Лампы Нернста в коллекции «Источники света»)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1026" name="AutoShape 2" descr="file:///C:/Users/iimerkulova/Documents/2-%D0%B0%D1%8F%20%D1%81%D1%82%D1%83%D0%BF%D0%B5%D0%BD%D1%8C%20%D1%83%D1%87%D0%B5%D1%82%D0%B0/%D0%A0%D1%83%D1%81%D1%81%D0%BA%D0%B8%D0%B9%20%D1%81%D0%B2%D0%B5%D1%82%20%D0%9F%D0%B0%D0%B2%D0%BB%D0%B0%20%D0%AF%D0%B1%D0%BB%D0%BE%D1%87%D0%BA%D0%BE%D0%B2%D0%B0_files/jabllochkov_3_2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429" y="2703446"/>
            <a:ext cx="1867633" cy="352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4" y="315353"/>
            <a:ext cx="3370017" cy="37923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 smtClean="0"/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8407" y="1274885"/>
            <a:ext cx="37015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Polytech Sans" pitchFamily="34" charset="0"/>
              </a:rPr>
              <a:t> </a:t>
            </a:r>
            <a:endParaRPr lang="ru-RU" sz="1200" dirty="0">
              <a:latin typeface="Polytech Sans" pitchFamily="34" charset="0"/>
            </a:endParaRPr>
          </a:p>
        </p:txBody>
      </p:sp>
      <p:sp>
        <p:nvSpPr>
          <p:cNvPr id="10" name="Текст 3"/>
          <p:cNvSpPr>
            <a:spLocks noGrp="1"/>
          </p:cNvSpPr>
          <p:nvPr>
            <p:ph type="body" idx="14"/>
          </p:nvPr>
        </p:nvSpPr>
        <p:spPr>
          <a:xfrm>
            <a:off x="997560" y="1052146"/>
            <a:ext cx="3938954" cy="445477"/>
          </a:xfrm>
        </p:spPr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Каолиновая лампа П. Н. Яблочкова.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8338" y="3792214"/>
            <a:ext cx="1717063" cy="271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7223" y="1660438"/>
            <a:ext cx="2911062" cy="18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4806" y="4180784"/>
            <a:ext cx="2212849" cy="197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Текст 3"/>
          <p:cNvSpPr>
            <a:spLocks noGrp="1"/>
          </p:cNvSpPr>
          <p:nvPr>
            <p:ph type="body" idx="14"/>
          </p:nvPr>
        </p:nvSpPr>
        <p:spPr>
          <a:xfrm>
            <a:off x="5750167" y="1052146"/>
            <a:ext cx="3078118" cy="445477"/>
          </a:xfrm>
        </p:spPr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Источники света из проводников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второго рода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998" y="1551884"/>
            <a:ext cx="332906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4" y="315353"/>
            <a:ext cx="3370017" cy="37923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 smtClean="0"/>
          </a:p>
          <a:p>
            <a:endParaRPr lang="ru-RU" dirty="0"/>
          </a:p>
        </p:txBody>
      </p:sp>
      <p:sp>
        <p:nvSpPr>
          <p:cNvPr id="6" name="Текст 10"/>
          <p:cNvSpPr>
            <a:spLocks noGrp="1"/>
          </p:cNvSpPr>
          <p:nvPr>
            <p:ph type="body" sz="quarter" idx="17"/>
          </p:nvPr>
        </p:nvSpPr>
        <p:spPr>
          <a:xfrm>
            <a:off x="518040" y="879232"/>
            <a:ext cx="7869822" cy="624253"/>
          </a:xfrm>
        </p:spPr>
        <p:txBody>
          <a:bodyPr/>
          <a:lstStyle/>
          <a:p>
            <a:pPr algn="ctr"/>
            <a:r>
              <a:rPr lang="ru-RU" dirty="0" smtClean="0"/>
              <a:t>   Вальтер Нернст (1836 – 1941), профессор физики в Геттингене и Берлине, </a:t>
            </a:r>
          </a:p>
          <a:p>
            <a:pPr algn="ctr"/>
            <a:r>
              <a:rPr lang="ru-RU" dirty="0" smtClean="0"/>
              <a:t>	в 1920 г. получил Нобелевскую премию по химии за работу по термодинамике.</a:t>
            </a:r>
            <a:endParaRPr lang="ru-RU" dirty="0"/>
          </a:p>
        </p:txBody>
      </p:sp>
      <p:pic>
        <p:nvPicPr>
          <p:cNvPr id="16388" name="Picture 4" descr="Click for large picture. Source: Museum der Göttinger Chemie www.museum.chemie.uni-goettingen.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5681" y="1722022"/>
            <a:ext cx="3343765" cy="4412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4"/>
          </p:nvPr>
        </p:nvSpPr>
        <p:spPr>
          <a:xfrm>
            <a:off x="1837592" y="315353"/>
            <a:ext cx="3077308" cy="361655"/>
          </a:xfrm>
        </p:spPr>
        <p:txBody>
          <a:bodyPr/>
          <a:lstStyle/>
          <a:p>
            <a:r>
              <a:rPr lang="ru-RU" dirty="0" smtClean="0"/>
              <a:t>Из истории создания электролитической лампы </a:t>
            </a:r>
          </a:p>
          <a:p>
            <a:r>
              <a:rPr lang="ru-RU" dirty="0" smtClean="0"/>
              <a:t>(Лампы Нернста в коллекции «Источники света»)</a:t>
            </a:r>
            <a:endParaRPr lang="en-US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/>
          <a:srcRect t="7653" b="7653"/>
          <a:stretch>
            <a:fillRect/>
          </a:stretch>
        </p:blipFill>
        <p:spPr bwMode="auto">
          <a:xfrm>
            <a:off x="639598" y="800515"/>
            <a:ext cx="4277960" cy="583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4971" y="1248922"/>
            <a:ext cx="18192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 smtClean="0"/>
              <a:t>«</a:t>
            </a:r>
            <a:r>
              <a:rPr lang="en-US" sz="1200" dirty="0" smtClean="0"/>
              <a:t>AEG</a:t>
            </a:r>
            <a:r>
              <a:rPr lang="ru-RU" sz="1200" dirty="0" smtClean="0"/>
              <a:t> </a:t>
            </a:r>
            <a:r>
              <a:rPr lang="ru-RU" sz="1300" dirty="0" smtClean="0"/>
              <a:t>– Всеобщая Компания Электричества» </a:t>
            </a:r>
            <a:r>
              <a:rPr lang="en-US" sz="1300" dirty="0" err="1" smtClean="0"/>
              <a:t>Allgemeine</a:t>
            </a:r>
            <a:r>
              <a:rPr lang="en-US" sz="1300" dirty="0" smtClean="0"/>
              <a:t> </a:t>
            </a:r>
            <a:r>
              <a:rPr lang="en-US" sz="1300" dirty="0" err="1" smtClean="0"/>
              <a:t>Elektricitats</a:t>
            </a:r>
            <a:r>
              <a:rPr lang="en-US" sz="1300" dirty="0" smtClean="0"/>
              <a:t> </a:t>
            </a:r>
            <a:r>
              <a:rPr lang="en-US" sz="1300" dirty="0" err="1" smtClean="0"/>
              <a:t>Gesellschaft</a:t>
            </a:r>
            <a:endParaRPr lang="ru-RU" sz="13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4"/>
          </p:nvPr>
        </p:nvSpPr>
        <p:spPr>
          <a:xfrm>
            <a:off x="1969477" y="315353"/>
            <a:ext cx="3648808" cy="352862"/>
          </a:xfrm>
        </p:spPr>
        <p:txBody>
          <a:bodyPr/>
          <a:lstStyle/>
          <a:p>
            <a:r>
              <a:rPr lang="ru-RU" dirty="0" smtClean="0"/>
              <a:t>Из истории создания электролитической лампы </a:t>
            </a:r>
          </a:p>
          <a:p>
            <a:r>
              <a:rPr lang="ru-RU" dirty="0" smtClean="0"/>
              <a:t>(Лампы Нернста в коллекции «Источники света»)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587" y="2444262"/>
            <a:ext cx="3723186" cy="286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077808" y="1889163"/>
            <a:ext cx="1767253" cy="2538413"/>
          </a:xfrm>
          <a:prstGeom prst="rect">
            <a:avLst/>
          </a:prstGeom>
        </p:spPr>
      </p:pic>
      <p:pic>
        <p:nvPicPr>
          <p:cNvPr id="1029" name="Picture 5" descr="Click for bookl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1144" y="1889163"/>
            <a:ext cx="2478676" cy="421374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077808" y="4709205"/>
            <a:ext cx="1767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Polytech Sans Light" pitchFamily="34" charset="0"/>
                <a:ea typeface="Polytech Sans Light" pitchFamily="34" charset="0"/>
              </a:rPr>
              <a:t>Буклет: Всеобщая компания электричества </a:t>
            </a:r>
            <a:r>
              <a:rPr lang="ru-RU" sz="1200" dirty="0" err="1" smtClean="0">
                <a:latin typeface="Polytech Sans Light" pitchFamily="34" charset="0"/>
                <a:ea typeface="Polytech Sans Light" pitchFamily="34" charset="0"/>
              </a:rPr>
              <a:t>прейс-курант</a:t>
            </a:r>
            <a:r>
              <a:rPr lang="ru-RU" sz="1200" dirty="0" smtClean="0">
                <a:latin typeface="Polytech Sans Light" pitchFamily="34" charset="0"/>
                <a:ea typeface="Polytech Sans Light" pitchFamily="34" charset="0"/>
              </a:rPr>
              <a:t>. </a:t>
            </a:r>
          </a:p>
          <a:p>
            <a:r>
              <a:rPr lang="ru-RU" sz="1200" dirty="0" smtClean="0">
                <a:latin typeface="Polytech Sans Light" pitchFamily="34" charset="0"/>
                <a:ea typeface="Polytech Sans Light" pitchFamily="34" charset="0"/>
              </a:rPr>
              <a:t>№ 23048</a:t>
            </a:r>
            <a:endParaRPr lang="ru-RU" sz="1200" dirty="0">
              <a:latin typeface="Polytech Sans Light" pitchFamily="34" charset="0"/>
              <a:ea typeface="Polytech Sans Light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5"/>
          <p:cNvSpPr>
            <a:spLocks noGrp="1"/>
          </p:cNvSpPr>
          <p:nvPr>
            <p:ph type="title"/>
          </p:nvPr>
        </p:nvSpPr>
        <p:spPr>
          <a:xfrm>
            <a:off x="624254" y="804475"/>
            <a:ext cx="3783433" cy="314336"/>
          </a:xfrm>
        </p:spPr>
        <p:txBody>
          <a:bodyPr>
            <a:noAutofit/>
          </a:bodyPr>
          <a:lstStyle/>
          <a:p>
            <a:r>
              <a:rPr lang="ru-RU" sz="1400" dirty="0" smtClean="0"/>
              <a:t>Рисунок из привилегии № 3068</a:t>
            </a:r>
            <a:endParaRPr lang="ru-RU" sz="14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2081215" y="315353"/>
            <a:ext cx="3326054" cy="414409"/>
          </a:xfrm>
        </p:spPr>
        <p:txBody>
          <a:bodyPr/>
          <a:lstStyle/>
          <a:p>
            <a:r>
              <a:rPr lang="ru-RU" sz="900" dirty="0" smtClean="0"/>
              <a:t>Из истории создания электролитической лампы </a:t>
            </a:r>
          </a:p>
          <a:p>
            <a:r>
              <a:rPr lang="ru-RU" sz="900" dirty="0" smtClean="0"/>
              <a:t>(Лампы Нернста в коллекции «Источники света»)</a:t>
            </a:r>
            <a:endParaRPr lang="en-US" sz="9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7"/>
          </p:nvPr>
        </p:nvSpPr>
        <p:spPr>
          <a:xfrm>
            <a:off x="5758962" y="1679330"/>
            <a:ext cx="2593730" cy="3815861"/>
          </a:xfrm>
        </p:spPr>
        <p:txBody>
          <a:bodyPr/>
          <a:lstStyle/>
          <a:p>
            <a:r>
              <a:rPr lang="ru-RU" dirty="0" smtClean="0"/>
              <a:t>Из привилегии № 3886 от 31 июля 1900 г.:</a:t>
            </a:r>
          </a:p>
          <a:p>
            <a:r>
              <a:rPr lang="ru-RU" dirty="0" smtClean="0"/>
              <a:t>«Вследствие отсутствия автоматически действующего нагревательного приспособления… лампа может быть вставлена в патроны обычных ламп накаливания, например, в патроны Эдисона, Свана и т. п. Для этой цели и для того, чтобы облегчить замену обгоревших калильных  тел новыми, отделяют цоколь от предохранительного колпака, снабженного для введения нагревательного пламени соответственными отверстиями».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254" y="804475"/>
            <a:ext cx="4302080" cy="553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102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9498</TotalTime>
  <Words>770</Words>
  <Application>Microsoft Office PowerPoint</Application>
  <PresentationFormat>Экран (4:3)</PresentationFormat>
  <Paragraphs>116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Политехнический музей</vt:lpstr>
      <vt:lpstr>Исторический обзор</vt:lpstr>
      <vt:lpstr>Лампа «Солейль»</vt:lpstr>
      <vt:lpstr>Слайд 4</vt:lpstr>
      <vt:lpstr>Слайд 5</vt:lpstr>
      <vt:lpstr>Слайд 6</vt:lpstr>
      <vt:lpstr>Слайд 7</vt:lpstr>
      <vt:lpstr>«AEG – Всеобщая Компания Электричества» Allgemeine Elektricitats Gesellschaft</vt:lpstr>
      <vt:lpstr>Рисунок из привилегии № 3068</vt:lpstr>
      <vt:lpstr>Схема лампы Нернста</vt:lpstr>
      <vt:lpstr>Лампы Нернста изготавливались фирмой «Allgemeine Elektricitats Gesellschaft» в двух типах А и В.</vt:lpstr>
      <vt:lpstr> № 1499/1</vt:lpstr>
      <vt:lpstr> № 1499/2</vt:lpstr>
      <vt:lpstr> № 14838</vt:lpstr>
      <vt:lpstr> № 19187/37 Добавочное сопротивление для лампы Нернста модели «В»  </vt:lpstr>
      <vt:lpstr>Слайд 16</vt:lpstr>
      <vt:lpstr>Слайд 17</vt:lpstr>
      <vt:lpstr>Слайд 18</vt:lpstr>
      <vt:lpstr>Слайд 19</vt:lpstr>
      <vt:lpstr>Уличное освещение лампами Нернста. США. Питтсбург. 1903 г.</vt:lpstr>
      <vt:lpstr>Nernst Lamp at the Exposition.  Scientific American 83 (1900) 138, 1900-09-01</vt:lpstr>
      <vt:lpstr>Слайд 22</vt:lpstr>
      <vt:lpstr>Электролитические дуговые лампы 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Иляскин</dc:creator>
  <cp:lastModifiedBy>Меркулова Ирина Ивановна</cp:lastModifiedBy>
  <cp:revision>425</cp:revision>
  <dcterms:created xsi:type="dcterms:W3CDTF">2016-02-17T08:35:18Z</dcterms:created>
  <dcterms:modified xsi:type="dcterms:W3CDTF">2017-11-27T13:58:59Z</dcterms:modified>
</cp:coreProperties>
</file>